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gQIgZauvXrBge6AWQTms2g0A1k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274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8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18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8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8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8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18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7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2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7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7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7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7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7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7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7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7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7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27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19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19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9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9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9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9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9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9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9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9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9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9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9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9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9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20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43" name="Google Shape;43;p2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21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0" name="Google Shape;50;p2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22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8" name="Google Shape;58;p2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23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4" name="Google Shape;64;p2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23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24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24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4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4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4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4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4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4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4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4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4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4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4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24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5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93" name="Google Shape;93;p2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2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25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25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6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26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6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/>
          <p:nvPr/>
        </p:nvSpPr>
        <p:spPr>
          <a:xfrm>
            <a:off x="173250" y="2450500"/>
            <a:ext cx="8797500" cy="200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uk" sz="3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Результати опитування </a:t>
            </a:r>
            <a:endParaRPr b="1" i="0" sz="3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uk" sz="3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“Якість освіти в дистанційному форматі”</a:t>
            </a:r>
            <a:endParaRPr b="1" i="0" sz="3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3850" y="161025"/>
            <a:ext cx="2116300" cy="21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/>
          <p:nvPr/>
        </p:nvSpPr>
        <p:spPr>
          <a:xfrm>
            <a:off x="2511125" y="4572000"/>
            <a:ext cx="4329600" cy="346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uk" sz="15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*Департамент освіти та інформації</a:t>
            </a:r>
            <a:endParaRPr b="1" i="1" sz="15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77925" y="164525"/>
            <a:ext cx="8962200" cy="91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Запитання 8. Викладачі доступно пояснюють навчальний матеріал?</a:t>
            </a:r>
            <a:endParaRPr b="1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25" y="1191625"/>
            <a:ext cx="451485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/>
          <p:nvPr/>
        </p:nvSpPr>
        <p:spPr>
          <a:xfrm>
            <a:off x="112575" y="3273125"/>
            <a:ext cx="8797500" cy="129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Викладачі у доступній формі пояснюють необхідний матеріал, незважаючи на карантинні обмеження.</a:t>
            </a:r>
            <a:r>
              <a:rPr b="0" i="0" lang="uk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/>
          <p:nvPr/>
        </p:nvSpPr>
        <p:spPr>
          <a:xfrm>
            <a:off x="103900" y="138550"/>
            <a:ext cx="8892900" cy="788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Запитання 9. Чи відомі вам принципи академічної доброчесності?</a:t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2550" y="1044425"/>
            <a:ext cx="4848225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/>
          <p:nvPr/>
        </p:nvSpPr>
        <p:spPr>
          <a:xfrm>
            <a:off x="138550" y="3368375"/>
            <a:ext cx="8858400" cy="159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Більшості студентів відомі принципи академічної доброчесності, але не існують і ті, хто про них нічого не знає. Саме тому, необхідно проінформувати студентську спільноту із загальними засадами, принципами та положеннями даного поняття.</a:t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/>
          <p:nvPr/>
        </p:nvSpPr>
        <p:spPr>
          <a:xfrm>
            <a:off x="51950" y="121225"/>
            <a:ext cx="8944800" cy="97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Запитання 10. Чи хотіли б Ви, щоб дистанційне навчання застосовувалось і надалі?</a:t>
            </a:r>
            <a:endParaRPr b="1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8850" y="1226250"/>
            <a:ext cx="46863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2"/>
          <p:cNvSpPr/>
          <p:nvPr/>
        </p:nvSpPr>
        <p:spPr>
          <a:xfrm>
            <a:off x="86600" y="3671450"/>
            <a:ext cx="8866800" cy="1264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Більшість студентів бажають продовження дистанційного навчання, тому що це зумовлює покращення їхньої успішності.</a:t>
            </a:r>
            <a:endParaRPr b="1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/>
          <p:nvPr/>
        </p:nvSpPr>
        <p:spPr>
          <a:xfrm>
            <a:off x="60625" y="103900"/>
            <a:ext cx="8979600" cy="99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Запитання 11. Чи перевіряєте Ви свої курсові/наукові роботи на унікальність за допомогою безкоштовних онлайн платформ?</a:t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0925" y="1217375"/>
            <a:ext cx="4514850" cy="18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3"/>
          <p:cNvSpPr/>
          <p:nvPr/>
        </p:nvSpPr>
        <p:spPr>
          <a:xfrm>
            <a:off x="69275" y="3283875"/>
            <a:ext cx="8910300" cy="176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sz="1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uk" sz="17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Лише мала частина студентської спільноти користується безкоштовними онлайн платформами для перевірки своїх курсових/наукових робіт на унікальність. Саме це зумовлює необхідність проінформувати студентів про існування таких програм, їх види та функції, як наслідок це підвищить рівень академічної доброчесності.</a:t>
            </a:r>
            <a:endParaRPr b="1" i="0" sz="17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/>
          <p:nvPr/>
        </p:nvSpPr>
        <p:spPr>
          <a:xfrm>
            <a:off x="86600" y="103900"/>
            <a:ext cx="8919000" cy="121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Запитання 12. Як змінилась відвідуваність навчальних занять студентами Вашої групи під час дистанційного навчання?</a:t>
            </a:r>
            <a:endParaRPr b="1" i="0" sz="1800" u="none" cap="none" strike="noStrike">
              <a:solidFill>
                <a:srgbClr val="20212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3375" y="1407975"/>
            <a:ext cx="513397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4"/>
          <p:cNvSpPr/>
          <p:nvPr/>
        </p:nvSpPr>
        <p:spPr>
          <a:xfrm>
            <a:off x="121225" y="3697425"/>
            <a:ext cx="8789100" cy="121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Відвідуваність студентів під час онлайн навчання суттєво не змінилась. Проте, існують поодинокі випадки погіршення ситуації щодо відвідування занять. </a:t>
            </a:r>
            <a:endParaRPr b="1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60625" y="103900"/>
            <a:ext cx="8970900" cy="770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Пропозиції студентів щодо покращення якості освітнього процесу.</a:t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5"/>
          <p:cNvSpPr/>
          <p:nvPr/>
        </p:nvSpPr>
        <p:spPr>
          <a:xfrm>
            <a:off x="606150" y="987125"/>
            <a:ext cx="8104800" cy="3732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584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uk" sz="15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1. 	«Хотілося б щоб викладачі виходили на зв'язок, а не просто скидали матеріали для самостійного вивчення».</a:t>
            </a:r>
            <a:endParaRPr b="1" i="0" sz="15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8600" lvl="0" marL="584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uk" sz="15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2. «Використовувати для дистанційного навчання 1 платформу для всіх предметів».</a:t>
            </a:r>
            <a:endParaRPr b="1" i="0" sz="15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8600" lvl="0" marL="584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uk" sz="15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3. «Змінити програми для конференцій, bbb має дуже багато проблем, взагальному вчителі і студенти виходять з цієї ситуації нормально, проте варто змінити bbb на щось сучасніше і продуктивніше, пропоную ознайомитись з Discord».</a:t>
            </a:r>
            <a:endParaRPr b="1" i="0" sz="15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8600" lvl="0" marL="584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uk" sz="15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4. «Покращення якості роботи платформи MOODLE».</a:t>
            </a:r>
            <a:endParaRPr b="1" i="0" sz="15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8600" lvl="0" marL="584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uk" sz="15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5. «Скасування дистанційного навчання».</a:t>
            </a:r>
            <a:endParaRPr b="1" i="0" sz="15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/>
          <p:nvPr/>
        </p:nvSpPr>
        <p:spPr>
          <a:xfrm>
            <a:off x="190500" y="112575"/>
            <a:ext cx="8797500" cy="69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uk" sz="25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Аналіз і висновки проведеного опитування. </a:t>
            </a:r>
            <a:endParaRPr b="1" i="0" sz="25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8" name="Google Shape;238;p16"/>
          <p:cNvSpPr/>
          <p:nvPr/>
        </p:nvSpPr>
        <p:spPr>
          <a:xfrm>
            <a:off x="103900" y="891875"/>
            <a:ext cx="8875500" cy="394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Проаналізувавши результати опитування, необхідним вбачається здійснення наступних дій: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8600" lvl="0" marL="584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1.</a:t>
            </a:r>
            <a:r>
              <a:rPr b="1" i="0" lang="uk" sz="7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	</a:t>
            </a:r>
            <a:r>
              <a:rPr b="1" i="0" lang="uk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Інформування студентів щодо принципів академічної доброчесності, важливості їх вивчення та дотримання;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8600" lvl="0" marL="584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2.</a:t>
            </a:r>
            <a:r>
              <a:rPr b="1" i="0" lang="uk" sz="7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	</a:t>
            </a:r>
            <a:r>
              <a:rPr b="1" i="0" lang="uk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Ознайомлення студентів із функціонуючими безкоштовними онлайн платформами перевірки робіт на унікальність. Саме це зумовить дотримання студентами принципів академічної доброчесності та покращить якість освітнього процесу.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8600" lvl="0" marL="584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3.</a:t>
            </a:r>
            <a:r>
              <a:rPr b="1" i="0" lang="uk" sz="7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	</a:t>
            </a:r>
            <a:r>
              <a:rPr b="1" i="0" lang="uk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Ознайомлення студентів із правилами внутрішнього розпорядку, зокрема, у частині обов’язку відвідування навчальних занять.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28600" lvl="0" marL="584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4.</a:t>
            </a:r>
            <a:r>
              <a:rPr b="1" i="0" lang="uk" sz="7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	</a:t>
            </a:r>
            <a:r>
              <a:rPr b="1" i="0" lang="uk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Повідомлення адміністрацію навчального закладу про необхідність покращення якості платформи MOODLE.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/>
          <p:nvPr/>
        </p:nvSpPr>
        <p:spPr>
          <a:xfrm>
            <a:off x="155875" y="528200"/>
            <a:ext cx="5334000" cy="397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Протягом 12-14 квітня 2021 року студенти Галицького коледжі мені В’ячеслава Чорновола проходил</a:t>
            </a:r>
            <a:r>
              <a:rPr b="1" lang="uk" sz="1800">
                <a:latin typeface="Georgia"/>
                <a:ea typeface="Georgia"/>
                <a:cs typeface="Georgia"/>
                <a:sym typeface="Georgia"/>
              </a:rPr>
              <a:t>о</a:t>
            </a:r>
            <a:r>
              <a:rPr b="1" i="0" lang="uk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онлайн опитування, яке стосувалось якості освіти у дистанційному форматі.  Кількість його учасників — 591 студент. Крім того, студенти мали змогу висловити власні пропозиції щодо покращення якості освіти.</a:t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3625" y="1330025"/>
            <a:ext cx="3349323" cy="2232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/>
          <p:nvPr/>
        </p:nvSpPr>
        <p:spPr>
          <a:xfrm>
            <a:off x="242450" y="233800"/>
            <a:ext cx="8641800" cy="788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Запитання 1. Чи являється для Вас дистанційна форма навчання ефективнішою, ніж навчання у звичайному режимі?</a:t>
            </a:r>
            <a:endParaRPr b="1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950" y="1269525"/>
            <a:ext cx="500062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"/>
          <p:cNvSpPr/>
          <p:nvPr/>
        </p:nvSpPr>
        <p:spPr>
          <a:xfrm>
            <a:off x="303075" y="3480950"/>
            <a:ext cx="8485800" cy="1221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uk" sz="1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Ставлення студентів до дистанційного навчання проявляється по-різному, оскільки це впливає на їх успішність, а постійна робота за комп’ютером шкодить здоров’ю.</a:t>
            </a:r>
            <a:endParaRPr b="1" i="0" sz="16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/>
          <p:nvPr/>
        </p:nvSpPr>
        <p:spPr>
          <a:xfrm>
            <a:off x="129875" y="103900"/>
            <a:ext cx="8823600" cy="666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Запитання 2. Чи задоволені Ви якістю дистанційного навчання?</a:t>
            </a:r>
            <a:endParaRPr b="1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0200" y="862575"/>
            <a:ext cx="5676900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/>
          <p:nvPr/>
        </p:nvSpPr>
        <p:spPr>
          <a:xfrm>
            <a:off x="199150" y="3134600"/>
            <a:ext cx="8754300" cy="1757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Загалом студентів задовільняє якість дистанційного навчання у Галицькому коледжі ім. В. Чорновола. Так, 255 студентів частково задоволені дистанційним навчанням, 271 — повністю задоволенні, а лише 65 осіб — бажають покращення якості онлайн навчання.</a:t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95250" y="147200"/>
            <a:ext cx="8892900" cy="935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Запитання 3. Викладачі добре в</a:t>
            </a:r>
            <a:r>
              <a:rPr b="1" lang="uk" sz="1900">
                <a:latin typeface="Georgia"/>
                <a:ea typeface="Georgia"/>
                <a:cs typeface="Georgia"/>
                <a:sym typeface="Georgia"/>
              </a:rPr>
              <a:t>олодіють </a:t>
            </a: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технологіями дистанційного навчання в умовах карантиу?</a:t>
            </a:r>
            <a:endParaRPr b="1" i="0" sz="1900" u="none" cap="none" strike="noStrike">
              <a:solidFill>
                <a:srgbClr val="20212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6138" y="1186200"/>
            <a:ext cx="519112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/>
          <p:nvPr/>
        </p:nvSpPr>
        <p:spPr>
          <a:xfrm>
            <a:off x="129875" y="3610850"/>
            <a:ext cx="8702400" cy="1463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На думку студентів викладачі цілком добре володіють технологіями дистанційного навчання, швидко виходять на зв’язок, використовують різноманітні платформи, проводять пари за розкладом.</a:t>
            </a:r>
            <a:endParaRPr b="1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/>
          <p:nvPr/>
        </p:nvSpPr>
        <p:spPr>
          <a:xfrm>
            <a:off x="103900" y="173175"/>
            <a:ext cx="8892900" cy="84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Запитання 4. Чи траплялися Вам випадки академічної недоброчесності?</a:t>
            </a:r>
            <a:endParaRPr b="1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6238" y="1099800"/>
            <a:ext cx="4848225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/>
          <p:nvPr/>
        </p:nvSpPr>
        <p:spPr>
          <a:xfrm>
            <a:off x="147200" y="3472300"/>
            <a:ext cx="8745600" cy="1402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Більшість студентів не зустрічали випадків академічної недоброчесності, але, нажаль, 86 осіб ставали її свідком, а ще 161 не змогли відповісти на дане запитання. </a:t>
            </a:r>
            <a:endParaRPr b="1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/>
          <p:nvPr/>
        </p:nvSpPr>
        <p:spPr>
          <a:xfrm>
            <a:off x="129875" y="129875"/>
            <a:ext cx="8832300" cy="926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Запитання 5. Чи дотримується Ви правил академічної доброчесності під час дистанційного навчання?</a:t>
            </a:r>
            <a:endParaRPr b="1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0963" y="1122100"/>
            <a:ext cx="446722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147200" y="3437650"/>
            <a:ext cx="8814900" cy="150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Студенти дотримуються правил академічної доброчесності під час дистанційного навчання, що свідчить про  їх правосвідомість та відповідальність.</a:t>
            </a:r>
            <a:endParaRPr b="1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103900" y="121225"/>
            <a:ext cx="8832300" cy="101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Запитання 6. Як змінилась якість оцінювання студентів під час онлайн навчання?</a:t>
            </a:r>
            <a:endParaRPr b="1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6675" y="1226100"/>
            <a:ext cx="5038725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/>
          <p:nvPr/>
        </p:nvSpPr>
        <p:spPr>
          <a:xfrm>
            <a:off x="138550" y="3420350"/>
            <a:ext cx="8797800" cy="153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Оцінювання студентів під час онлайн навчання суттєво не змінилась, а тому виключається негативний вплив дистанційної форми на успішність студентства. </a:t>
            </a:r>
            <a:endParaRPr b="1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/>
          <p:nvPr/>
        </p:nvSpPr>
        <p:spPr>
          <a:xfrm>
            <a:off x="77925" y="86600"/>
            <a:ext cx="8953500" cy="1082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Запитання 7. Чи зручна у користування платформа MOODLE для забезпечення дистанційного навчання?</a:t>
            </a:r>
            <a:endParaRPr b="1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6925" y="1260800"/>
            <a:ext cx="421957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/>
          <p:nvPr/>
        </p:nvSpPr>
        <p:spPr>
          <a:xfrm>
            <a:off x="121225" y="3506925"/>
            <a:ext cx="8858400" cy="1385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uk" sz="19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Загалом платформа MOODLE є зручною у використанні під час онлайн навчання, що забезпечує достатній рівень якості освітнього процесу.</a:t>
            </a:r>
            <a:endParaRPr b="1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